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sldIdLst>
    <p:sldId id="343" r:id="rId5"/>
    <p:sldId id="257" r:id="rId6"/>
    <p:sldId id="359" r:id="rId7"/>
    <p:sldId id="401" r:id="rId8"/>
    <p:sldId id="356" r:id="rId9"/>
    <p:sldId id="431" r:id="rId10"/>
    <p:sldId id="425" r:id="rId11"/>
    <p:sldId id="382" r:id="rId12"/>
    <p:sldId id="429"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FF"/>
    <a:srgbClr val="F9C224"/>
    <a:srgbClr val="EDEFF7"/>
    <a:srgbClr val="D0D1D9"/>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8B8D9-6554-A8E5-A9C9-F30879178D55}" v="23" dt="2023-08-02T01:37:45.98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hasCustomPrompt="1"/>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title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8/1/2023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pic>
        <p:nvPicPr>
          <p:cNvPr id="8" name="Picture 7">
            <a:extLst>
              <a:ext uri="{FF2B5EF4-FFF2-40B4-BE49-F238E27FC236}">
                <a16:creationId xmlns:a16="http://schemas.microsoft.com/office/drawing/2014/main" id="{9A557B9C-AA64-474A-AA29-0616AD69A92C}"/>
              </a:ext>
            </a:extLst>
          </p:cNvPr>
          <p:cNvPicPr>
            <a:picLocks noChangeAspect="1"/>
          </p:cNvPicPr>
          <p:nvPr userDrawn="1"/>
        </p:nvPicPr>
        <p:blipFill>
          <a:blip r:embed="rId2"/>
          <a:stretch>
            <a:fillRect/>
          </a:stretch>
        </p:blipFill>
        <p:spPr>
          <a:xfrm>
            <a:off x="10251440" y="633875"/>
            <a:ext cx="1305560" cy="162344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F6F9FF"/>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8/1/2023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8/1/2023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8/1/2023</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8/1/2023</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8/1/2023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8/1/2023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224"/>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812800"/>
            <a:ext cx="9207863" cy="3512312"/>
          </a:xfrm>
        </p:spPr>
        <p:txBody>
          <a:bodyPr>
            <a:noAutofit/>
          </a:bodyPr>
          <a:lstStyle/>
          <a:p>
            <a:r>
              <a:rPr lang="en-US" sz="4000" dirty="0"/>
              <a:t>Biennial Performance Audit of the  Department of TRANSPORTATION</a:t>
            </a:r>
            <a:endParaRPr lang="en-US" sz="4000" dirty="0">
              <a:latin typeface="Libre Baskerville" panose="02000000000000000000" pitchFamily="2" charset="0"/>
            </a:endParaRP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vert="horz" lIns="91440" tIns="45720" rIns="91440" bIns="45720" rtlCol="0" anchor="t">
            <a:normAutofit fontScale="77500" lnSpcReduction="20000"/>
          </a:bodyPr>
          <a:lstStyle/>
          <a:p>
            <a:r>
              <a:rPr lang="en-US" dirty="0">
                <a:cs typeface="Arial"/>
              </a:rPr>
              <a:t>Josh PascH, CPA</a:t>
            </a:r>
          </a:p>
          <a:p>
            <a:r>
              <a:rPr lang="en-US" dirty="0">
                <a:cs typeface="Arial"/>
              </a:rPr>
              <a:t>City Auditor</a:t>
            </a:r>
          </a:p>
          <a:p>
            <a:r>
              <a:rPr lang="en-US" dirty="0">
                <a:cs typeface="Arial"/>
              </a:rPr>
              <a:t>August </a:t>
            </a:r>
            <a:r>
              <a:rPr lang="en-US" dirty="0" smtClean="0">
                <a:cs typeface="Arial"/>
              </a:rPr>
              <a:t>2,</a:t>
            </a:r>
            <a:r>
              <a:rPr lang="en-US" dirty="0">
                <a:cs typeface="Arial"/>
              </a:rPr>
              <a:t> 2023 at 9:00 Am – BOARD of </a:t>
            </a:r>
            <a:r>
              <a:rPr lang="en-US" dirty="0" smtClean="0">
                <a:cs typeface="Arial"/>
              </a:rPr>
              <a:t>Estimates </a:t>
            </a:r>
            <a:r>
              <a:rPr lang="en-US" dirty="0">
                <a:cs typeface="Arial"/>
              </a:rPr>
              <a:t>Meeting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p:txBody>
          <a:bodyPr/>
          <a:lstStyle/>
          <a:p>
            <a:r>
              <a:rPr lang="en-US" dirty="0"/>
              <a:t>Questions?</a:t>
            </a:r>
          </a:p>
        </p:txBody>
      </p:sp>
      <p:sp>
        <p:nvSpPr>
          <p:cNvPr id="20" name="Text Placeholder 19">
            <a:extLst>
              <a:ext uri="{FF2B5EF4-FFF2-40B4-BE49-F238E27FC236}">
                <a16:creationId xmlns:a16="http://schemas.microsoft.com/office/drawing/2014/main" id="{5AEC0676-36E0-374F-8480-880FE68CC821}"/>
              </a:ext>
            </a:extLst>
          </p:cNvPr>
          <p:cNvSpPr>
            <a:spLocks noGrp="1"/>
          </p:cNvSpPr>
          <p:nvPr>
            <p:ph type="body" sz="half" idx="2"/>
          </p:nvPr>
        </p:nvSpPr>
        <p:spPr/>
        <p:txBody>
          <a:bodyPr/>
          <a:lstStyle/>
          <a:p>
            <a:r>
              <a:rPr lang="en-US" dirty="0"/>
              <a:t>Subtitle goes Here</a:t>
            </a:r>
          </a:p>
        </p:txBody>
      </p:sp>
      <p:pic>
        <p:nvPicPr>
          <p:cNvPr id="25" name="Picture Placeholder 24" descr="Group of people at a meeting">
            <a:extLst>
              <a:ext uri="{FF2B5EF4-FFF2-40B4-BE49-F238E27FC236}">
                <a16:creationId xmlns:a16="http://schemas.microsoft.com/office/drawing/2014/main" id="{8DFFB7C0-8017-5C49-82B9-22CA9BCE8138}"/>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35001" y="603250"/>
            <a:ext cx="10921998" cy="3294019"/>
          </a:xfrm>
        </p:spPr>
      </p:pic>
    </p:spTree>
    <p:extLst>
      <p:ext uri="{BB962C8B-B14F-4D97-AF65-F5344CB8AC3E}">
        <p14:creationId xmlns:p14="http://schemas.microsoft.com/office/powerpoint/2010/main" val="351221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p:txBody>
          <a:bodyPr/>
          <a:lstStyle/>
          <a:p>
            <a:r>
              <a:rPr lang="en-US" dirty="0"/>
              <a:t>Audit Objectives and Scope </a:t>
            </a:r>
          </a:p>
          <a:p>
            <a:r>
              <a:rPr lang="en-US" dirty="0"/>
              <a:t>Finding </a:t>
            </a:r>
          </a:p>
          <a:p>
            <a:r>
              <a:rPr lang="en-US" dirty="0">
                <a:ea typeface="+mn-lt"/>
                <a:cs typeface="+mn-lt"/>
              </a:rPr>
              <a:t>Implementation Status of Prior Findings</a:t>
            </a:r>
            <a:endParaRPr lang="en-US" dirty="0"/>
          </a:p>
          <a:p>
            <a:r>
              <a:rPr lang="en-US" dirty="0"/>
              <a:t>Questions?</a:t>
            </a:r>
          </a:p>
          <a:p>
            <a:endParaRPr lang="en-US" dirty="0"/>
          </a:p>
        </p:txBody>
      </p:sp>
    </p:spTree>
    <p:extLst>
      <p:ext uri="{BB962C8B-B14F-4D97-AF65-F5344CB8AC3E}">
        <p14:creationId xmlns:p14="http://schemas.microsoft.com/office/powerpoint/2010/main" val="227689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5754" y="624566"/>
            <a:ext cx="5165836" cy="1292750"/>
          </a:xfrm>
        </p:spPr>
        <p:txBody>
          <a:bodyPr/>
          <a:lstStyle/>
          <a:p>
            <a:r>
              <a:rPr lang="en-US" b="1" dirty="0">
                <a:solidFill>
                  <a:schemeClr val="tx1"/>
                </a:solidFill>
                <a:latin typeface="+mn-lt"/>
              </a:rPr>
              <a:t>Audit Objectives, Scope,</a:t>
            </a:r>
            <a:br>
              <a:rPr lang="en-US" b="1" dirty="0">
                <a:solidFill>
                  <a:schemeClr val="tx1"/>
                </a:solidFill>
                <a:latin typeface="+mn-lt"/>
              </a:rPr>
            </a:br>
            <a:r>
              <a:rPr lang="en-US" b="1" dirty="0">
                <a:solidFill>
                  <a:schemeClr val="tx1"/>
                </a:solidFill>
                <a:latin typeface="+mn-lt"/>
              </a:rPr>
              <a:t>and Methodology </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195754" y="2050164"/>
            <a:ext cx="4902930" cy="3864964"/>
          </a:xfrm>
        </p:spPr>
        <p:txBody>
          <a:bodyPr vert="horz" lIns="0" tIns="45720" rIns="0" bIns="45720" rtlCol="0" anchor="t">
            <a:normAutofit/>
          </a:bodyPr>
          <a:lstStyle/>
          <a:p>
            <a:pPr marL="285750" indent="-285750" algn="just">
              <a:buFont typeface="Arial" panose="020B0604020202020204" pitchFamily="34" charset="0"/>
              <a:buChar char="•"/>
            </a:pPr>
            <a:r>
              <a:rPr lang="en-US" sz="1800" dirty="0"/>
              <a:t>Determine whether the DOT's Federal Project Closeout process is efficient and effective</a:t>
            </a:r>
          </a:p>
          <a:p>
            <a:pPr marL="285750" indent="-285750" algn="just">
              <a:buFont typeface="Arial" panose="020B0604020202020204" pitchFamily="34" charset="0"/>
              <a:buChar char="•"/>
            </a:pPr>
            <a:r>
              <a:rPr lang="en-US" sz="1800" dirty="0"/>
              <a:t>Follow-up on prior findings and recommendations included in the previous Biennial Performance Audit Report</a:t>
            </a:r>
            <a:endParaRPr lang="en-US" sz="1800" dirty="0">
              <a:cs typeface="Arial"/>
            </a:endParaRPr>
          </a:p>
          <a:p>
            <a:pPr marL="285750" indent="-285750" algn="just">
              <a:buFont typeface="Arial" panose="020B0604020202020204" pitchFamily="34" charset="0"/>
              <a:buChar char="•"/>
            </a:pPr>
            <a:r>
              <a:rPr lang="en-US" sz="1800" dirty="0"/>
              <a:t>Scope – Fiscal Years 2021 and 2020</a:t>
            </a:r>
            <a:endParaRPr lang="en-US" sz="1800" dirty="0">
              <a:cs typeface="Arial"/>
            </a:endParaRPr>
          </a:p>
          <a:p>
            <a:pPr marL="285750" indent="-285750" algn="just">
              <a:buFont typeface="Arial" panose="020B0604020202020204" pitchFamily="34" charset="0"/>
              <a:buChar char="•"/>
            </a:pPr>
            <a:r>
              <a:rPr lang="en-US" sz="1800" dirty="0"/>
              <a:t>Affected divisions are Contract Administration, DOT Fiscal and the TEC (Transportation Engineering and Construction) Division </a:t>
            </a:r>
            <a:endParaRPr lang="en-US" sz="1800" dirty="0">
              <a:cs typeface="Arial"/>
            </a:endParaRPr>
          </a:p>
          <a:p>
            <a:pPr marL="285750" indent="-285750">
              <a:buFont typeface="Arial" panose="020B0604020202020204" pitchFamily="34" charset="0"/>
              <a:buChar char="•"/>
            </a:pPr>
            <a:endParaRPr lang="en-US" dirty="0">
              <a:cs typeface="Arial"/>
            </a:endParaRPr>
          </a:p>
        </p:txBody>
      </p:sp>
      <p:pic>
        <p:nvPicPr>
          <p:cNvPr id="7" name="Picture Placeholder 6">
            <a:extLst>
              <a:ext uri="{FF2B5EF4-FFF2-40B4-BE49-F238E27FC236}">
                <a16:creationId xmlns:a16="http://schemas.microsoft.com/office/drawing/2014/main" id="{9C298109-5CDF-4D2D-A158-7A9F3C3525E6}"/>
              </a:ext>
            </a:extLst>
          </p:cNvPr>
          <p:cNvPicPr>
            <a:picLocks noGrp="1" noChangeAspect="1"/>
          </p:cNvPicPr>
          <p:nvPr>
            <p:ph type="pic" sz="quarter" idx="13"/>
          </p:nvPr>
        </p:nvPicPr>
        <p:blipFill>
          <a:blip r:embed="rId2"/>
          <a:srcRect l="16421" r="16421"/>
          <a:stretch>
            <a:fillRect/>
          </a:stretch>
        </p:blipFill>
        <p:spPr>
          <a:xfrm>
            <a:off x="6353854" y="1266092"/>
            <a:ext cx="4450134" cy="4649036"/>
          </a:xfrm>
        </p:spPr>
      </p:pic>
      <p:sp>
        <p:nvSpPr>
          <p:cNvPr id="2" name="Slide Number Placeholder 1">
            <a:extLst>
              <a:ext uri="{FF2B5EF4-FFF2-40B4-BE49-F238E27FC236}">
                <a16:creationId xmlns:a16="http://schemas.microsoft.com/office/drawing/2014/main" id="{64FFDFDE-8B96-4104-A9E7-E2F607613818}"/>
              </a:ext>
            </a:extLst>
          </p:cNvPr>
          <p:cNvSpPr>
            <a:spLocks noGrp="1"/>
          </p:cNvSpPr>
          <p:nvPr>
            <p:ph type="sldNum" sz="quarter" idx="12"/>
          </p:nvPr>
        </p:nvSpPr>
        <p:spPr/>
        <p:txBody>
          <a:bodyPr/>
          <a:lstStyle/>
          <a:p>
            <a:fld id="{3A98EE3D-8CD1-4C3F-BD1C-C98C9596463C}" type="slidenum">
              <a:rPr lang="en-US" noProof="0" smtClean="0"/>
              <a:t>3</a:t>
            </a:fld>
            <a:endParaRPr lang="en-US" noProof="0" dirty="0"/>
          </a:p>
        </p:txBody>
      </p:sp>
    </p:spTree>
    <p:extLst>
      <p:ext uri="{BB962C8B-B14F-4D97-AF65-F5344CB8AC3E}">
        <p14:creationId xmlns:p14="http://schemas.microsoft.com/office/powerpoint/2010/main" val="65395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C40CFA-F5B7-DD90-589C-C2906415CF37}"/>
              </a:ext>
            </a:extLst>
          </p:cNvPr>
          <p:cNvSpPr>
            <a:spLocks noGrp="1"/>
          </p:cNvSpPr>
          <p:nvPr>
            <p:ph type="sldNum" sz="quarter" idx="12"/>
          </p:nvPr>
        </p:nvSpPr>
        <p:spPr/>
        <p:txBody>
          <a:bodyPr/>
          <a:lstStyle/>
          <a:p>
            <a:fld id="{3A98EE3D-8CD1-4C3F-BD1C-C98C9596463C}" type="slidenum">
              <a:rPr lang="en-US" noProof="0" smtClean="0"/>
              <a:t>4</a:t>
            </a:fld>
            <a:endParaRPr lang="en-US" noProof="0" dirty="0"/>
          </a:p>
        </p:txBody>
      </p:sp>
      <p:sp>
        <p:nvSpPr>
          <p:cNvPr id="4" name="Title 3">
            <a:extLst>
              <a:ext uri="{FF2B5EF4-FFF2-40B4-BE49-F238E27FC236}">
                <a16:creationId xmlns:a16="http://schemas.microsoft.com/office/drawing/2014/main" id="{07A74A6C-2BAB-60FF-C020-87DDED55652A}"/>
              </a:ext>
            </a:extLst>
          </p:cNvPr>
          <p:cNvSpPr>
            <a:spLocks noGrp="1"/>
          </p:cNvSpPr>
          <p:nvPr>
            <p:ph type="title"/>
          </p:nvPr>
        </p:nvSpPr>
        <p:spPr>
          <a:xfrm>
            <a:off x="1195754" y="731519"/>
            <a:ext cx="10279966" cy="870690"/>
          </a:xfrm>
        </p:spPr>
        <p:txBody>
          <a:bodyPr/>
          <a:lstStyle/>
          <a:p>
            <a:r>
              <a:rPr lang="en-US" b="1" dirty="0">
                <a:latin typeface="+mn-lt"/>
              </a:rPr>
              <a:t>Audit Methodologies </a:t>
            </a:r>
          </a:p>
        </p:txBody>
      </p:sp>
      <p:sp>
        <p:nvSpPr>
          <p:cNvPr id="5" name="Content Placeholder 4">
            <a:extLst>
              <a:ext uri="{FF2B5EF4-FFF2-40B4-BE49-F238E27FC236}">
                <a16:creationId xmlns:a16="http://schemas.microsoft.com/office/drawing/2014/main" id="{4C6CB143-63F1-7CA5-7544-EA691A8ABC9A}"/>
              </a:ext>
            </a:extLst>
          </p:cNvPr>
          <p:cNvSpPr>
            <a:spLocks noGrp="1"/>
          </p:cNvSpPr>
          <p:nvPr>
            <p:ph sz="half" idx="2"/>
          </p:nvPr>
        </p:nvSpPr>
        <p:spPr>
          <a:xfrm>
            <a:off x="1195754" y="1706881"/>
            <a:ext cx="10193702" cy="3412050"/>
          </a:xfrm>
        </p:spPr>
        <p:txBody>
          <a:bodyPr vert="horz" lIns="0" tIns="45720" rIns="0" bIns="45720" rtlCol="0" anchor="t">
            <a:normAutofit/>
          </a:bodyPr>
          <a:lstStyle/>
          <a:p>
            <a:pPr marL="285750" indent="-285750">
              <a:lnSpc>
                <a:spcPct val="120000"/>
              </a:lnSpc>
              <a:spcBef>
                <a:spcPts val="0"/>
              </a:spcBef>
              <a:spcAft>
                <a:spcPts val="0"/>
              </a:spcAft>
              <a:buFont typeface="Arial"/>
              <a:buChar char="•"/>
            </a:pPr>
            <a:r>
              <a:rPr lang="en-US" dirty="0"/>
              <a:t>Researched the State Highway Administration (SHA) Manual for Construction on federally funded road construction projects as well as Maryland laws and literature concerning the rules noted in the SHA Manual </a:t>
            </a:r>
          </a:p>
          <a:p>
            <a:pPr marL="285750" indent="-285750">
              <a:lnSpc>
                <a:spcPct val="120000"/>
              </a:lnSpc>
              <a:spcBef>
                <a:spcPts val="0"/>
              </a:spcBef>
              <a:spcAft>
                <a:spcPts val="0"/>
              </a:spcAft>
              <a:buFont typeface="Arial"/>
              <a:buChar char="•"/>
            </a:pPr>
            <a:endParaRPr lang="en-US" dirty="0"/>
          </a:p>
          <a:p>
            <a:pPr marL="285750" indent="-285750">
              <a:lnSpc>
                <a:spcPct val="120000"/>
              </a:lnSpc>
              <a:spcBef>
                <a:spcPts val="0"/>
              </a:spcBef>
              <a:spcAft>
                <a:spcPts val="0"/>
              </a:spcAft>
              <a:buFont typeface="Arial"/>
              <a:buChar char="•"/>
            </a:pPr>
            <a:r>
              <a:rPr lang="en-US" dirty="0"/>
              <a:t>Interviewed key individuals from DOT and Bureau of Accounting and Payroll Services to obtain an understanding of the policies and procedures and systems that govern the Closeout Process for federally funded road construction projects</a:t>
            </a:r>
          </a:p>
          <a:p>
            <a:pPr marL="285750" indent="-285750">
              <a:lnSpc>
                <a:spcPct val="120000"/>
              </a:lnSpc>
              <a:spcBef>
                <a:spcPts val="0"/>
              </a:spcBef>
              <a:spcAft>
                <a:spcPts val="0"/>
              </a:spcAft>
              <a:buFont typeface="Arial"/>
              <a:buChar char="•"/>
            </a:pPr>
            <a:endParaRPr lang="en-US" dirty="0"/>
          </a:p>
          <a:p>
            <a:pPr marL="285750" indent="-285750">
              <a:lnSpc>
                <a:spcPct val="120000"/>
              </a:lnSpc>
              <a:spcBef>
                <a:spcPts val="0"/>
              </a:spcBef>
              <a:spcAft>
                <a:spcPts val="0"/>
              </a:spcAft>
              <a:buFont typeface="Arial"/>
              <a:buChar char="•"/>
            </a:pPr>
            <a:r>
              <a:rPr lang="en-US" dirty="0"/>
              <a:t>Identified the related risks and key controls regarding Federal Contract Closeout; then judgmentally selected samples and tested key controls</a:t>
            </a:r>
            <a:endParaRPr lang="en-US" sz="2100" dirty="0">
              <a:ea typeface="+mn-lt"/>
              <a:cs typeface="+mn-lt"/>
            </a:endParaRPr>
          </a:p>
          <a:p>
            <a:pPr marL="285750" indent="-285750">
              <a:lnSpc>
                <a:spcPct val="120000"/>
              </a:lnSpc>
              <a:spcBef>
                <a:spcPts val="0"/>
              </a:spcBef>
              <a:spcAft>
                <a:spcPts val="0"/>
              </a:spcAft>
              <a:buFont typeface="Arial"/>
              <a:buChar char="•"/>
            </a:pPr>
            <a:endParaRPr lang="en-US" sz="2100" dirty="0">
              <a:highlight>
                <a:srgbClr val="FFFF00"/>
              </a:highlight>
              <a:ea typeface="+mn-lt"/>
              <a:cs typeface="+mn-lt"/>
            </a:endParaRPr>
          </a:p>
        </p:txBody>
      </p:sp>
    </p:spTree>
    <p:extLst>
      <p:ext uri="{BB962C8B-B14F-4D97-AF65-F5344CB8AC3E}">
        <p14:creationId xmlns:p14="http://schemas.microsoft.com/office/powerpoint/2010/main" val="225054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5753" y="942870"/>
            <a:ext cx="9332429" cy="969820"/>
          </a:xfrm>
        </p:spPr>
        <p:txBody>
          <a:bodyPr>
            <a:normAutofit/>
          </a:bodyPr>
          <a:lstStyle/>
          <a:p>
            <a:r>
              <a:rPr lang="en-US" b="1" dirty="0">
                <a:latin typeface="+mn-lt"/>
              </a:rPr>
              <a:t>Finding</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375793" y="1912690"/>
            <a:ext cx="9617789" cy="4002440"/>
          </a:xfrm>
        </p:spPr>
        <p:txBody>
          <a:bodyPr vert="horz" lIns="0" tIns="45720" rIns="0" bIns="45720" rtlCol="0" anchor="t">
            <a:normAutofit fontScale="92500" lnSpcReduction="20000"/>
          </a:bodyPr>
          <a:lstStyle/>
          <a:p>
            <a:pPr algn="just">
              <a:spcBef>
                <a:spcPts val="0"/>
              </a:spcBef>
              <a:spcAft>
                <a:spcPts val="0"/>
              </a:spcAft>
            </a:pPr>
            <a:r>
              <a:rPr lang="en-US" sz="1900" b="1" dirty="0"/>
              <a:t>Inefficiencies in the DOT Close Out Process Resulted in Delayed Revenues to the City</a:t>
            </a:r>
            <a:r>
              <a:rPr lang="en-US" sz="1900" dirty="0"/>
              <a:t>. </a:t>
            </a:r>
          </a:p>
          <a:p>
            <a:pPr algn="just">
              <a:spcBef>
                <a:spcPts val="0"/>
              </a:spcBef>
              <a:spcAft>
                <a:spcPts val="0"/>
              </a:spcAft>
            </a:pPr>
            <a:endParaRPr lang="en-US" sz="1800" dirty="0"/>
          </a:p>
          <a:p>
            <a:pPr algn="just">
              <a:spcBef>
                <a:spcPts val="0"/>
              </a:spcBef>
              <a:spcAft>
                <a:spcPts val="0"/>
              </a:spcAft>
            </a:pPr>
            <a:endParaRPr lang="en-US" sz="1800" dirty="0"/>
          </a:p>
          <a:p>
            <a:pPr algn="just">
              <a:spcBef>
                <a:spcPts val="0"/>
              </a:spcBef>
              <a:spcAft>
                <a:spcPts val="0"/>
              </a:spcAft>
            </a:pPr>
            <a:r>
              <a:rPr lang="en-US" sz="1900" b="1" dirty="0"/>
              <a:t>Condition</a:t>
            </a:r>
            <a:r>
              <a:rPr lang="en-US" sz="1900" dirty="0"/>
              <a:t> - DOT does not effectively monitor to make certain projects are closeout within reasonable timeframe.</a:t>
            </a:r>
          </a:p>
          <a:p>
            <a:pPr algn="just">
              <a:spcBef>
                <a:spcPts val="0"/>
              </a:spcBef>
              <a:spcAft>
                <a:spcPts val="0"/>
              </a:spcAft>
            </a:pPr>
            <a:endParaRPr lang="en-US" sz="1900" dirty="0">
              <a:latin typeface="Arial" panose="020B0604020202020204" pitchFamily="34" charset="0"/>
              <a:cs typeface="Arial" panose="020B0604020202020204" pitchFamily="34" charset="0"/>
            </a:endParaRPr>
          </a:p>
          <a:p>
            <a:pPr marL="486410" lvl="1" indent="-285750" algn="just">
              <a:spcBef>
                <a:spcPts val="0"/>
              </a:spcBef>
              <a:spcAft>
                <a:spcPts val="0"/>
              </a:spcAft>
              <a:buFont typeface="Arial" panose="020B0604020202020204" pitchFamily="34" charset="0"/>
              <a:buChar char="•"/>
            </a:pPr>
            <a:r>
              <a:rPr lang="en-US" sz="1900" dirty="0">
                <a:latin typeface="Arial" panose="020B0604020202020204" pitchFamily="34" charset="0"/>
                <a:cs typeface="Arial" panose="020B0604020202020204" pitchFamily="34" charset="0"/>
              </a:rPr>
              <a:t>Out of 18 samples that we reviewed, </a:t>
            </a:r>
          </a:p>
          <a:p>
            <a:pPr marL="200660" lvl="1" algn="just">
              <a:spcBef>
                <a:spcPts val="0"/>
              </a:spcBef>
              <a:spcAft>
                <a:spcPts val="0"/>
              </a:spcAft>
            </a:pPr>
            <a:endParaRPr lang="en-US" sz="1900" dirty="0">
              <a:effectLst/>
              <a:latin typeface="Arial" panose="020B0604020202020204" pitchFamily="34" charset="0"/>
              <a:ea typeface="Yu Mincho" panose="02020400000000000000" pitchFamily="18" charset="-128"/>
              <a:cs typeface="Arial" panose="020B0604020202020204" pitchFamily="34" charset="0"/>
            </a:endParaRPr>
          </a:p>
          <a:p>
            <a:pPr marL="669290" lvl="2" indent="-285750" algn="just">
              <a:spcBef>
                <a:spcPts val="0"/>
              </a:spcBef>
              <a:spcAft>
                <a:spcPts val="0"/>
              </a:spcAft>
              <a:buFont typeface="Courier New" panose="02070309020205020404" pitchFamily="49" charset="0"/>
              <a:buChar char="o"/>
            </a:pPr>
            <a:r>
              <a:rPr lang="en-US" sz="1900" dirty="0">
                <a:latin typeface="Arial" panose="020B0604020202020204" pitchFamily="34" charset="0"/>
                <a:ea typeface="Yu Mincho" panose="02020400000000000000" pitchFamily="18" charset="-128"/>
                <a:cs typeface="Arial" panose="020B0604020202020204" pitchFamily="34" charset="0"/>
              </a:rPr>
              <a:t>S</a:t>
            </a:r>
            <a:r>
              <a:rPr lang="en-US" sz="1900" dirty="0">
                <a:effectLst/>
                <a:latin typeface="Arial" panose="020B0604020202020204" pitchFamily="34" charset="0"/>
                <a:ea typeface="Yu Mincho" panose="02020400000000000000" pitchFamily="18" charset="-128"/>
                <a:cs typeface="Arial" panose="020B0604020202020204" pitchFamily="34" charset="0"/>
              </a:rPr>
              <a:t>even samples, or approximately 39 percent - DOT was not able to provide documentation </a:t>
            </a:r>
          </a:p>
          <a:p>
            <a:pPr marL="200660" lvl="1" algn="just">
              <a:spcBef>
                <a:spcPts val="0"/>
              </a:spcBef>
              <a:spcAft>
                <a:spcPts val="0"/>
              </a:spcAft>
            </a:pPr>
            <a:endParaRPr lang="en-US" sz="1900" dirty="0">
              <a:latin typeface="Arial" panose="020B0604020202020204" pitchFamily="34" charset="0"/>
              <a:ea typeface="Yu Mincho" panose="02020400000000000000" pitchFamily="18" charset="-128"/>
              <a:cs typeface="Arial" panose="020B0604020202020204" pitchFamily="34" charset="0"/>
            </a:endParaRPr>
          </a:p>
          <a:p>
            <a:pPr marL="486410" lvl="1" indent="-285750"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Yu Mincho" panose="02020400000000000000" pitchFamily="18" charset="-128"/>
                <a:cs typeface="Arial" panose="020B0604020202020204" pitchFamily="34" charset="0"/>
              </a:rPr>
              <a:t>Of the remaining 11 samples, </a:t>
            </a:r>
          </a:p>
          <a:p>
            <a:pPr marL="200660" lvl="1" algn="just">
              <a:spcBef>
                <a:spcPts val="0"/>
              </a:spcBef>
              <a:spcAft>
                <a:spcPts val="0"/>
              </a:spcAft>
            </a:pPr>
            <a:endParaRPr lang="en-US" sz="1900" dirty="0">
              <a:effectLst/>
              <a:latin typeface="Arial" panose="020B0604020202020204" pitchFamily="34" charset="0"/>
              <a:ea typeface="Yu Mincho" panose="02020400000000000000" pitchFamily="18" charset="-128"/>
              <a:cs typeface="Arial" panose="020B0604020202020204" pitchFamily="34" charset="0"/>
            </a:endParaRPr>
          </a:p>
          <a:p>
            <a:pPr marL="669290" lvl="2" indent="-285750" algn="just">
              <a:spcBef>
                <a:spcPts val="0"/>
              </a:spcBef>
              <a:spcAft>
                <a:spcPts val="0"/>
              </a:spcAft>
              <a:buFont typeface="Courier New" panose="02070309020205020404" pitchFamily="49" charset="0"/>
              <a:buChar char="o"/>
            </a:pPr>
            <a:r>
              <a:rPr lang="en-US" sz="1900" dirty="0">
                <a:effectLst/>
                <a:latin typeface="Arial"/>
                <a:ea typeface="Yu Mincho"/>
                <a:cs typeface="Arial"/>
              </a:rPr>
              <a:t>Delays ranging from </a:t>
            </a:r>
            <a:r>
              <a:rPr lang="en-US" sz="1900" dirty="0">
                <a:latin typeface="Arial"/>
                <a:ea typeface="Yu Mincho"/>
                <a:cs typeface="Arial"/>
              </a:rPr>
              <a:t>16</a:t>
            </a:r>
            <a:r>
              <a:rPr lang="en-US" sz="1900" dirty="0">
                <a:effectLst/>
                <a:latin typeface="Arial"/>
                <a:ea typeface="Yu Mincho"/>
                <a:cs typeface="Arial"/>
              </a:rPr>
              <a:t> months to </a:t>
            </a:r>
            <a:r>
              <a:rPr lang="en-US" sz="1900" dirty="0">
                <a:latin typeface="Arial"/>
                <a:ea typeface="Yu Mincho"/>
                <a:cs typeface="Arial"/>
              </a:rPr>
              <a:t>235</a:t>
            </a:r>
            <a:r>
              <a:rPr lang="en-US" sz="1900" dirty="0">
                <a:effectLst/>
                <a:latin typeface="Arial"/>
                <a:ea typeface="Yu Mincho"/>
                <a:cs typeface="Arial"/>
              </a:rPr>
              <a:t> months (approximately </a:t>
            </a:r>
            <a:r>
              <a:rPr lang="en-US" sz="1900" dirty="0">
                <a:latin typeface="Arial"/>
                <a:ea typeface="Yu Mincho"/>
                <a:cs typeface="Arial"/>
              </a:rPr>
              <a:t>19.6</a:t>
            </a:r>
            <a:r>
              <a:rPr lang="en-US" sz="1900" dirty="0">
                <a:effectLst/>
                <a:latin typeface="Arial"/>
                <a:ea typeface="Yu Mincho"/>
                <a:cs typeface="Arial"/>
              </a:rPr>
              <a:t> years)</a:t>
            </a:r>
          </a:p>
          <a:p>
            <a:pPr marL="486410" lvl="1" indent="-285750" algn="just">
              <a:spcBef>
                <a:spcPts val="0"/>
              </a:spcBef>
              <a:spcAft>
                <a:spcPts val="0"/>
              </a:spcAft>
              <a:buFont typeface="Courier New" panose="02070309020205020404" pitchFamily="49" charset="0"/>
              <a:buChar char="o"/>
            </a:pPr>
            <a:endParaRPr lang="en-US" sz="1600" dirty="0">
              <a:cs typeface="Arial"/>
            </a:endParaRPr>
          </a:p>
          <a:p>
            <a:pPr algn="just">
              <a:spcBef>
                <a:spcPts val="0"/>
              </a:spcBef>
              <a:spcAft>
                <a:spcPts val="0"/>
              </a:spcAft>
            </a:pPr>
            <a:endParaRPr lang="en-US" sz="1800" dirty="0"/>
          </a:p>
          <a:p>
            <a:pPr algn="just">
              <a:spcBef>
                <a:spcPts val="0"/>
              </a:spcBef>
              <a:spcAft>
                <a:spcPts val="0"/>
              </a:spcAft>
            </a:pPr>
            <a:r>
              <a:rPr lang="en-US" sz="1800" dirty="0"/>
              <a:t> </a:t>
            </a:r>
            <a:endParaRPr lang="en-US" sz="1800" dirty="0">
              <a:cs typeface="Arial"/>
            </a:endParaRPr>
          </a:p>
        </p:txBody>
      </p:sp>
      <p:sp>
        <p:nvSpPr>
          <p:cNvPr id="4" name="Slide Number Placeholder 3">
            <a:extLst>
              <a:ext uri="{FF2B5EF4-FFF2-40B4-BE49-F238E27FC236}">
                <a16:creationId xmlns:a16="http://schemas.microsoft.com/office/drawing/2014/main" id="{B83E4E6F-34B8-44C8-A4B1-6C07F4104552}"/>
              </a:ext>
            </a:extLst>
          </p:cNvPr>
          <p:cNvSpPr>
            <a:spLocks noGrp="1"/>
          </p:cNvSpPr>
          <p:nvPr>
            <p:ph type="sldNum" sz="quarter" idx="12"/>
          </p:nvPr>
        </p:nvSpPr>
        <p:spPr/>
        <p:txBody>
          <a:bodyPr/>
          <a:lstStyle/>
          <a:p>
            <a:fld id="{3A98EE3D-8CD1-4C3F-BD1C-C98C9596463C}" type="slidenum">
              <a:rPr lang="en-US" noProof="0" smtClean="0"/>
              <a:t>5</a:t>
            </a:fld>
            <a:endParaRPr lang="en-US" noProof="0" dirty="0"/>
          </a:p>
        </p:txBody>
      </p:sp>
    </p:spTree>
    <p:extLst>
      <p:ext uri="{BB962C8B-B14F-4D97-AF65-F5344CB8AC3E}">
        <p14:creationId xmlns:p14="http://schemas.microsoft.com/office/powerpoint/2010/main" val="109997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1A8A01-A63E-64D2-AFDC-37F657DC2F65}"/>
              </a:ext>
            </a:extLst>
          </p:cNvPr>
          <p:cNvSpPr>
            <a:spLocks noGrp="1"/>
          </p:cNvSpPr>
          <p:nvPr>
            <p:ph type="title"/>
          </p:nvPr>
        </p:nvSpPr>
        <p:spPr>
          <a:xfrm>
            <a:off x="1195753" y="942870"/>
            <a:ext cx="9905233" cy="433003"/>
          </a:xfrm>
        </p:spPr>
        <p:txBody>
          <a:bodyPr>
            <a:normAutofit fontScale="90000"/>
          </a:bodyPr>
          <a:lstStyle/>
          <a:p>
            <a:r>
              <a:rPr lang="en-US" b="1" dirty="0">
                <a:latin typeface="Arial" panose="020B0604020202020204" pitchFamily="34" charset="0"/>
                <a:cs typeface="Arial" panose="020B0604020202020204" pitchFamily="34" charset="0"/>
              </a:rPr>
              <a:t>Finding (Continued…) </a:t>
            </a:r>
            <a:endParaRPr lang="en-US" dirty="0"/>
          </a:p>
        </p:txBody>
      </p:sp>
      <p:graphicFrame>
        <p:nvGraphicFramePr>
          <p:cNvPr id="8" name="Table 8">
            <a:extLst>
              <a:ext uri="{FF2B5EF4-FFF2-40B4-BE49-F238E27FC236}">
                <a16:creationId xmlns:a16="http://schemas.microsoft.com/office/drawing/2014/main" id="{416515BF-FECE-5469-06EE-FCFD6A6F133D}"/>
              </a:ext>
            </a:extLst>
          </p:cNvPr>
          <p:cNvGraphicFramePr>
            <a:graphicFrameLocks noGrp="1"/>
          </p:cNvGraphicFramePr>
          <p:nvPr>
            <p:ph sz="half" idx="2"/>
            <p:extLst>
              <p:ext uri="{D42A27DB-BD31-4B8C-83A1-F6EECF244321}">
                <p14:modId xmlns:p14="http://schemas.microsoft.com/office/powerpoint/2010/main" val="275202793"/>
              </p:ext>
            </p:extLst>
          </p:nvPr>
        </p:nvGraphicFramePr>
        <p:xfrm>
          <a:off x="1195387" y="1615155"/>
          <a:ext cx="9632132" cy="4447635"/>
        </p:xfrm>
        <a:graphic>
          <a:graphicData uri="http://schemas.openxmlformats.org/drawingml/2006/table">
            <a:tbl>
              <a:tblPr firstRow="1" bandRow="1">
                <a:tableStyleId>{EB344D84-9AFB-497E-A393-DC336BA19D2E}</a:tableStyleId>
              </a:tblPr>
              <a:tblGrid>
                <a:gridCol w="5205413">
                  <a:extLst>
                    <a:ext uri="{9D8B030D-6E8A-4147-A177-3AD203B41FA5}">
                      <a16:colId xmlns:a16="http://schemas.microsoft.com/office/drawing/2014/main" val="1296003125"/>
                    </a:ext>
                  </a:extLst>
                </a:gridCol>
                <a:gridCol w="1598064">
                  <a:extLst>
                    <a:ext uri="{9D8B030D-6E8A-4147-A177-3AD203B41FA5}">
                      <a16:colId xmlns:a16="http://schemas.microsoft.com/office/drawing/2014/main" val="15684607"/>
                    </a:ext>
                  </a:extLst>
                </a:gridCol>
                <a:gridCol w="1341689">
                  <a:extLst>
                    <a:ext uri="{9D8B030D-6E8A-4147-A177-3AD203B41FA5}">
                      <a16:colId xmlns:a16="http://schemas.microsoft.com/office/drawing/2014/main" val="3874547398"/>
                    </a:ext>
                  </a:extLst>
                </a:gridCol>
                <a:gridCol w="1486966">
                  <a:extLst>
                    <a:ext uri="{9D8B030D-6E8A-4147-A177-3AD203B41FA5}">
                      <a16:colId xmlns:a16="http://schemas.microsoft.com/office/drawing/2014/main" val="842814713"/>
                    </a:ext>
                  </a:extLst>
                </a:gridCol>
              </a:tblGrid>
              <a:tr h="34590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rPr>
                        <a:t>Summary of Time Spent to Complete Key Tasks that Affect Project Closeouts</a:t>
                      </a:r>
                      <a:endParaRPr lang="en-US" dirty="0">
                        <a:solidFill>
                          <a:schemeClr val="tx1"/>
                        </a:solidFill>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3371718"/>
                  </a:ext>
                </a:extLst>
              </a:tr>
              <a:tr h="597046">
                <a:tc>
                  <a:txBody>
                    <a:bodyPr/>
                    <a:lstStyle/>
                    <a:p>
                      <a:r>
                        <a:rPr lang="en-US" sz="1400" b="1" kern="1200" dirty="0">
                          <a:solidFill>
                            <a:schemeClr val="dk1"/>
                          </a:solidFill>
                          <a:effectLst/>
                        </a:rPr>
                        <a:t>Key Tasks </a:t>
                      </a:r>
                      <a:endParaRPr lang="en-US" sz="1400" dirty="0"/>
                    </a:p>
                  </a:txBody>
                  <a:tcPr/>
                </a:tc>
                <a:tc>
                  <a:txBody>
                    <a:bodyPr/>
                    <a:lstStyle/>
                    <a:p>
                      <a:r>
                        <a:rPr lang="en-US" sz="1400" b="1" kern="1200" dirty="0">
                          <a:solidFill>
                            <a:schemeClr val="dk1"/>
                          </a:solidFill>
                          <a:effectLst/>
                        </a:rPr>
                        <a:t>Minimum Months </a:t>
                      </a:r>
                      <a:endParaRPr lang="en-US" sz="1400" dirty="0"/>
                    </a:p>
                  </a:txBody>
                  <a:tcPr/>
                </a:tc>
                <a:tc>
                  <a:txBody>
                    <a:bodyPr/>
                    <a:lstStyle/>
                    <a:p>
                      <a:r>
                        <a:rPr lang="en-US" sz="1400" b="1" kern="1200" dirty="0">
                          <a:solidFill>
                            <a:schemeClr val="dk1"/>
                          </a:solidFill>
                          <a:effectLst/>
                        </a:rPr>
                        <a:t>Maximum Months </a:t>
                      </a:r>
                      <a:endParaRPr lang="en-US" sz="1400" dirty="0"/>
                    </a:p>
                  </a:txBody>
                  <a:tcPr/>
                </a:tc>
                <a:tc>
                  <a:txBody>
                    <a:bodyPr/>
                    <a:lstStyle/>
                    <a:p>
                      <a:r>
                        <a:rPr lang="en-US" sz="1400" b="1" kern="1200" dirty="0">
                          <a:solidFill>
                            <a:schemeClr val="dk1"/>
                          </a:solidFill>
                          <a:effectLst/>
                        </a:rPr>
                        <a:t>Number of Exceptions </a:t>
                      </a:r>
                      <a:endParaRPr lang="en-US" sz="1400" dirty="0"/>
                    </a:p>
                  </a:txBody>
                  <a:tcPr/>
                </a:tc>
                <a:extLst>
                  <a:ext uri="{0D108BD9-81ED-4DB2-BD59-A6C34878D82A}">
                    <a16:rowId xmlns:a16="http://schemas.microsoft.com/office/drawing/2014/main" val="2423282807"/>
                  </a:ext>
                </a:extLst>
              </a:tr>
              <a:tr h="345907">
                <a:tc>
                  <a:txBody>
                    <a:bodyPr/>
                    <a:lstStyle/>
                    <a:p>
                      <a:pPr marL="0" marR="0" algn="l">
                        <a:lnSpc>
                          <a:spcPct val="105000"/>
                        </a:lnSpc>
                        <a:spcBef>
                          <a:spcPts val="0"/>
                        </a:spcBef>
                        <a:spcAft>
                          <a:spcPts val="0"/>
                        </a:spcAft>
                      </a:pPr>
                      <a:r>
                        <a:rPr lang="en-US" sz="1400" dirty="0">
                          <a:effectLst/>
                        </a:rPr>
                        <a:t>Final Acceptance Date to Retainage Release Date </a:t>
                      </a:r>
                      <a:r>
                        <a:rPr lang="en-US" sz="1400" baseline="30000" dirty="0">
                          <a:effectLst/>
                        </a:rPr>
                        <a:t>1</a:t>
                      </a:r>
                      <a:endParaRPr lang="en-US" sz="14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nchor="ctr"/>
                </a:tc>
                <a:tc>
                  <a:txBody>
                    <a:bodyPr/>
                    <a:lstStyle/>
                    <a:p>
                      <a:r>
                        <a:rPr lang="en-US" sz="1400" dirty="0"/>
                        <a:t>16</a:t>
                      </a:r>
                    </a:p>
                  </a:txBody>
                  <a:tcPr/>
                </a:tc>
                <a:tc>
                  <a:txBody>
                    <a:bodyPr/>
                    <a:lstStyle/>
                    <a:p>
                      <a:r>
                        <a:rPr lang="en-US" sz="1400" dirty="0"/>
                        <a:t>120</a:t>
                      </a:r>
                    </a:p>
                  </a:txBody>
                  <a:tcPr/>
                </a:tc>
                <a:tc>
                  <a:txBody>
                    <a:bodyPr/>
                    <a:lstStyle/>
                    <a:p>
                      <a:r>
                        <a:rPr lang="en-US" sz="1400" dirty="0"/>
                        <a:t>7</a:t>
                      </a:r>
                    </a:p>
                  </a:txBody>
                  <a:tcPr/>
                </a:tc>
                <a:extLst>
                  <a:ext uri="{0D108BD9-81ED-4DB2-BD59-A6C34878D82A}">
                    <a16:rowId xmlns:a16="http://schemas.microsoft.com/office/drawing/2014/main" val="825123916"/>
                  </a:ext>
                </a:extLst>
              </a:tr>
              <a:tr h="690622">
                <a:tc>
                  <a:txBody>
                    <a:bodyPr/>
                    <a:lstStyle/>
                    <a:p>
                      <a:r>
                        <a:rPr lang="en-US" sz="1400" kern="1200" dirty="0">
                          <a:solidFill>
                            <a:schemeClr val="dk1"/>
                          </a:solidFill>
                          <a:effectLst/>
                        </a:rPr>
                        <a:t>Final Acceptance Date to </a:t>
                      </a:r>
                    </a:p>
                    <a:p>
                      <a:r>
                        <a:rPr lang="en-US" sz="1400" kern="1200" dirty="0">
                          <a:solidFill>
                            <a:schemeClr val="dk1"/>
                          </a:solidFill>
                          <a:effectLst/>
                        </a:rPr>
                        <a:t>DOT Director's Signed-off Date on Certification of Work Completion</a:t>
                      </a:r>
                      <a:r>
                        <a:rPr lang="en-US" sz="1400" kern="1200" baseline="30000" dirty="0">
                          <a:solidFill>
                            <a:schemeClr val="dk1"/>
                          </a:solidFill>
                          <a:effectLst/>
                        </a:rPr>
                        <a:t>2</a:t>
                      </a:r>
                      <a:endParaRPr lang="en-US" sz="1400" dirty="0">
                        <a:latin typeface="Arial" panose="020B0604020202020204" pitchFamily="34" charset="0"/>
                        <a:cs typeface="Arial" panose="020B0604020202020204" pitchFamily="34" charset="0"/>
                      </a:endParaRPr>
                    </a:p>
                  </a:txBody>
                  <a:tcPr/>
                </a:tc>
                <a:tc>
                  <a:txBody>
                    <a:bodyPr/>
                    <a:lstStyle/>
                    <a:p>
                      <a:r>
                        <a:rPr lang="en-US" sz="1400" dirty="0"/>
                        <a:t>8</a:t>
                      </a:r>
                    </a:p>
                  </a:txBody>
                  <a:tcPr/>
                </a:tc>
                <a:tc>
                  <a:txBody>
                    <a:bodyPr/>
                    <a:lstStyle/>
                    <a:p>
                      <a:r>
                        <a:rPr lang="en-US" sz="1400" dirty="0"/>
                        <a:t>173</a:t>
                      </a:r>
                    </a:p>
                  </a:txBody>
                  <a:tcPr/>
                </a:tc>
                <a:tc>
                  <a:txBody>
                    <a:bodyPr/>
                    <a:lstStyle/>
                    <a:p>
                      <a:r>
                        <a:rPr lang="en-US" sz="1400" dirty="0"/>
                        <a:t>8</a:t>
                      </a:r>
                    </a:p>
                  </a:txBody>
                  <a:tcPr/>
                </a:tc>
                <a:extLst>
                  <a:ext uri="{0D108BD9-81ED-4DB2-BD59-A6C34878D82A}">
                    <a16:rowId xmlns:a16="http://schemas.microsoft.com/office/drawing/2014/main" val="3334100690"/>
                  </a:ext>
                </a:extLst>
              </a:tr>
              <a:tr h="489191">
                <a:tc>
                  <a:txBody>
                    <a:bodyPr/>
                    <a:lstStyle/>
                    <a:p>
                      <a:r>
                        <a:rPr lang="en-US" sz="1400" kern="1200" dirty="0">
                          <a:solidFill>
                            <a:schemeClr val="dk1"/>
                          </a:solidFill>
                          <a:effectLst/>
                        </a:rPr>
                        <a:t>DOT Director's Signed-off Date to The Date when Contract Administration (CA) Sent Final Package to DOT Fiscal</a:t>
                      </a:r>
                      <a:r>
                        <a:rPr lang="en-US" sz="1400" kern="1200" baseline="30000" dirty="0">
                          <a:solidFill>
                            <a:schemeClr val="dk1"/>
                          </a:solidFill>
                          <a:effectLst/>
                        </a:rPr>
                        <a:t>2</a:t>
                      </a:r>
                      <a:endParaRPr lang="en-US" sz="1400" dirty="0"/>
                    </a:p>
                  </a:txBody>
                  <a:tcPr/>
                </a:tc>
                <a:tc>
                  <a:txBody>
                    <a:bodyPr/>
                    <a:lstStyle/>
                    <a:p>
                      <a:r>
                        <a:rPr lang="en-US" sz="1400" dirty="0"/>
                        <a:t>6</a:t>
                      </a:r>
                    </a:p>
                  </a:txBody>
                  <a:tcPr/>
                </a:tc>
                <a:tc>
                  <a:txBody>
                    <a:bodyPr/>
                    <a:lstStyle/>
                    <a:p>
                      <a:r>
                        <a:rPr lang="en-US" sz="1400" dirty="0"/>
                        <a:t>32</a:t>
                      </a:r>
                    </a:p>
                  </a:txBody>
                  <a:tcPr/>
                </a:tc>
                <a:tc>
                  <a:txBody>
                    <a:bodyPr/>
                    <a:lstStyle/>
                    <a:p>
                      <a:r>
                        <a:rPr lang="en-US" sz="1400" dirty="0"/>
                        <a:t>5</a:t>
                      </a:r>
                    </a:p>
                  </a:txBody>
                  <a:tcPr/>
                </a:tc>
                <a:extLst>
                  <a:ext uri="{0D108BD9-81ED-4DB2-BD59-A6C34878D82A}">
                    <a16:rowId xmlns:a16="http://schemas.microsoft.com/office/drawing/2014/main" val="2119491359"/>
                  </a:ext>
                </a:extLst>
              </a:tr>
              <a:tr h="489191">
                <a:tc>
                  <a:txBody>
                    <a:bodyPr/>
                    <a:lstStyle/>
                    <a:p>
                      <a:r>
                        <a:rPr lang="en-US" sz="1400" kern="1200" dirty="0">
                          <a:solidFill>
                            <a:schemeClr val="dk1"/>
                          </a:solidFill>
                          <a:effectLst/>
                        </a:rPr>
                        <a:t>The Date when CA Sent Final Package to DOT Fiscal to The Date when DOT Fiscal Sent Final Voucher to SHA</a:t>
                      </a:r>
                      <a:r>
                        <a:rPr lang="en-US" sz="1400" kern="1200" baseline="30000" dirty="0">
                          <a:solidFill>
                            <a:schemeClr val="dk1"/>
                          </a:solidFill>
                          <a:effectLst/>
                        </a:rPr>
                        <a:t>3</a:t>
                      </a:r>
                      <a:endParaRPr lang="en-US" sz="1400" dirty="0"/>
                    </a:p>
                  </a:txBody>
                  <a:tcPr/>
                </a:tc>
                <a:tc>
                  <a:txBody>
                    <a:bodyPr/>
                    <a:lstStyle/>
                    <a:p>
                      <a:r>
                        <a:rPr lang="en-US" sz="1400" dirty="0"/>
                        <a:t>9</a:t>
                      </a:r>
                    </a:p>
                  </a:txBody>
                  <a:tcPr/>
                </a:tc>
                <a:tc>
                  <a:txBody>
                    <a:bodyPr/>
                    <a:lstStyle/>
                    <a:p>
                      <a:r>
                        <a:rPr lang="en-US" sz="1400" dirty="0"/>
                        <a:t>74</a:t>
                      </a:r>
                    </a:p>
                  </a:txBody>
                  <a:tcPr/>
                </a:tc>
                <a:tc>
                  <a:txBody>
                    <a:bodyPr/>
                    <a:lstStyle/>
                    <a:p>
                      <a:r>
                        <a:rPr lang="en-US" sz="1400" dirty="0"/>
                        <a:t>8</a:t>
                      </a:r>
                    </a:p>
                  </a:txBody>
                  <a:tcPr/>
                </a:tc>
                <a:extLst>
                  <a:ext uri="{0D108BD9-81ED-4DB2-BD59-A6C34878D82A}">
                    <a16:rowId xmlns:a16="http://schemas.microsoft.com/office/drawing/2014/main" val="2363114473"/>
                  </a:ext>
                </a:extLst>
              </a:tr>
              <a:tr h="489191">
                <a:tc>
                  <a:txBody>
                    <a:bodyPr/>
                    <a:lstStyle/>
                    <a:p>
                      <a:r>
                        <a:rPr lang="en-US" sz="1400" kern="1200" dirty="0">
                          <a:solidFill>
                            <a:schemeClr val="dk1"/>
                          </a:solidFill>
                          <a:effectLst/>
                        </a:rPr>
                        <a:t>Final Acceptance Date to The Date when DOT Fiscal Sent Final Voucher to SHA</a:t>
                      </a:r>
                      <a:endParaRPr lang="en-US" sz="1400" dirty="0"/>
                    </a:p>
                  </a:txBody>
                  <a:tcPr/>
                </a:tc>
                <a:tc>
                  <a:txBody>
                    <a:bodyPr/>
                    <a:lstStyle/>
                    <a:p>
                      <a:r>
                        <a:rPr lang="en-US" sz="1400" dirty="0"/>
                        <a:t>16</a:t>
                      </a:r>
                      <a:endParaRPr lang="en-US" dirty="0"/>
                    </a:p>
                  </a:txBody>
                  <a:tcPr/>
                </a:tc>
                <a:tc>
                  <a:txBody>
                    <a:bodyPr/>
                    <a:lstStyle/>
                    <a:p>
                      <a:r>
                        <a:rPr lang="en-US" sz="1400" dirty="0"/>
                        <a:t>235</a:t>
                      </a:r>
                    </a:p>
                  </a:txBody>
                  <a:tcPr/>
                </a:tc>
                <a:tc>
                  <a:txBody>
                    <a:bodyPr/>
                    <a:lstStyle/>
                    <a:p>
                      <a:r>
                        <a:rPr lang="en-US" sz="1400" dirty="0"/>
                        <a:t>10</a:t>
                      </a:r>
                    </a:p>
                  </a:txBody>
                  <a:tcPr/>
                </a:tc>
                <a:extLst>
                  <a:ext uri="{0D108BD9-81ED-4DB2-BD59-A6C34878D82A}">
                    <a16:rowId xmlns:a16="http://schemas.microsoft.com/office/drawing/2014/main" val="1498075579"/>
                  </a:ext>
                </a:extLst>
              </a:tr>
              <a:tr h="852922">
                <a:tc>
                  <a:txBody>
                    <a:bodyPr/>
                    <a:lstStyle/>
                    <a:p>
                      <a:r>
                        <a:rPr lang="en-US" sz="1200" b="1" kern="1200" dirty="0">
                          <a:solidFill>
                            <a:schemeClr val="dk1"/>
                          </a:solidFill>
                          <a:effectLst/>
                        </a:rPr>
                        <a:t>Notes:</a:t>
                      </a:r>
                      <a:r>
                        <a:rPr lang="en-US" sz="1200" kern="1200" dirty="0">
                          <a:solidFill>
                            <a:schemeClr val="dk1"/>
                          </a:solidFill>
                          <a:effectLst/>
                        </a:rPr>
                        <a:t>  </a:t>
                      </a:r>
                    </a:p>
                    <a:p>
                      <a:r>
                        <a:rPr lang="en-US" sz="1200" kern="1200" dirty="0">
                          <a:solidFill>
                            <a:schemeClr val="dk1"/>
                          </a:solidFill>
                          <a:effectLst/>
                        </a:rPr>
                        <a:t>1. Benchmark set at twelve months. </a:t>
                      </a:r>
                    </a:p>
                    <a:p>
                      <a:r>
                        <a:rPr lang="en-US" sz="1200" kern="1200" dirty="0">
                          <a:solidFill>
                            <a:schemeClr val="dk1"/>
                          </a:solidFill>
                          <a:effectLst/>
                        </a:rPr>
                        <a:t>2. Benchmark set at three months. </a:t>
                      </a:r>
                    </a:p>
                    <a:p>
                      <a:r>
                        <a:rPr lang="en-US" sz="1200" kern="1200" dirty="0">
                          <a:solidFill>
                            <a:schemeClr val="dk1"/>
                          </a:solidFill>
                          <a:effectLst/>
                        </a:rPr>
                        <a:t>3. Benchmark set at six months.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41468997"/>
                  </a:ext>
                </a:extLst>
              </a:tr>
            </a:tbl>
          </a:graphicData>
        </a:graphic>
      </p:graphicFrame>
    </p:spTree>
    <p:extLst>
      <p:ext uri="{BB962C8B-B14F-4D97-AF65-F5344CB8AC3E}">
        <p14:creationId xmlns:p14="http://schemas.microsoft.com/office/powerpoint/2010/main" val="292814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7E7F16-6205-1E5D-7D31-F788DF9606AC}"/>
              </a:ext>
            </a:extLst>
          </p:cNvPr>
          <p:cNvSpPr>
            <a:spLocks noGrp="1"/>
          </p:cNvSpPr>
          <p:nvPr>
            <p:ph type="sldNum" sz="quarter" idx="12"/>
          </p:nvPr>
        </p:nvSpPr>
        <p:spPr/>
        <p:txBody>
          <a:bodyPr/>
          <a:lstStyle/>
          <a:p>
            <a:fld id="{3A98EE3D-8CD1-4C3F-BD1C-C98C9596463C}" type="slidenum">
              <a:rPr lang="en-US" noProof="0" smtClean="0"/>
              <a:t>7</a:t>
            </a:fld>
            <a:endParaRPr lang="en-US" noProof="0" dirty="0"/>
          </a:p>
        </p:txBody>
      </p:sp>
      <p:sp>
        <p:nvSpPr>
          <p:cNvPr id="4" name="Title 3">
            <a:extLst>
              <a:ext uri="{FF2B5EF4-FFF2-40B4-BE49-F238E27FC236}">
                <a16:creationId xmlns:a16="http://schemas.microsoft.com/office/drawing/2014/main" id="{7AF456BE-199D-841E-EB15-545500CEB92F}"/>
              </a:ext>
            </a:extLst>
          </p:cNvPr>
          <p:cNvSpPr>
            <a:spLocks noGrp="1"/>
          </p:cNvSpPr>
          <p:nvPr>
            <p:ph type="title"/>
          </p:nvPr>
        </p:nvSpPr>
        <p:spPr>
          <a:xfrm>
            <a:off x="1107175" y="942872"/>
            <a:ext cx="9886407" cy="1292750"/>
          </a:xfrm>
        </p:spPr>
        <p:txBody>
          <a:bodyPr/>
          <a:lstStyle/>
          <a:p>
            <a:r>
              <a:rPr lang="en-US" b="1" dirty="0">
                <a:latin typeface="Arial" panose="020B0604020202020204" pitchFamily="34" charset="0"/>
                <a:cs typeface="Arial" panose="020B0604020202020204" pitchFamily="34" charset="0"/>
              </a:rPr>
              <a:t>Finding (Continued…) </a:t>
            </a:r>
            <a:endParaRPr lang="en-US" dirty="0"/>
          </a:p>
        </p:txBody>
      </p:sp>
      <p:sp>
        <p:nvSpPr>
          <p:cNvPr id="5" name="Content Placeholder 4">
            <a:extLst>
              <a:ext uri="{FF2B5EF4-FFF2-40B4-BE49-F238E27FC236}">
                <a16:creationId xmlns:a16="http://schemas.microsoft.com/office/drawing/2014/main" id="{F2199F19-D2A2-AC96-AECA-792B3F7791AF}"/>
              </a:ext>
            </a:extLst>
          </p:cNvPr>
          <p:cNvSpPr>
            <a:spLocks noGrp="1"/>
          </p:cNvSpPr>
          <p:nvPr>
            <p:ph sz="half" idx="2"/>
          </p:nvPr>
        </p:nvSpPr>
        <p:spPr>
          <a:xfrm>
            <a:off x="1230594" y="2375731"/>
            <a:ext cx="9886407" cy="3147511"/>
          </a:xfrm>
        </p:spPr>
        <p:txBody>
          <a:bodyPr vert="horz" lIns="0" tIns="45720" rIns="0" bIns="45720" rtlCol="0" anchor="t">
            <a:normAutofit/>
          </a:bodyPr>
          <a:lstStyle/>
          <a:p>
            <a:pPr>
              <a:spcBef>
                <a:spcPts val="0"/>
              </a:spcBef>
              <a:spcAft>
                <a:spcPts val="0"/>
              </a:spcAft>
            </a:pPr>
            <a:r>
              <a:rPr lang="en-US" sz="2000" b="1" dirty="0"/>
              <a:t>Effect </a:t>
            </a:r>
            <a:r>
              <a:rPr lang="en-US" sz="2000" dirty="0"/>
              <a:t>- Revenues (payments from the SHA to the City of Baltimore) become delayed.</a:t>
            </a:r>
            <a:endParaRPr lang="en-US" sz="2000" dirty="0">
              <a:cs typeface="Arial"/>
            </a:endParaRPr>
          </a:p>
          <a:p>
            <a:pPr>
              <a:spcBef>
                <a:spcPts val="0"/>
              </a:spcBef>
              <a:spcAft>
                <a:spcPts val="0"/>
              </a:spcAft>
            </a:pPr>
            <a:endParaRPr lang="en-US" sz="1900" b="1" dirty="0"/>
          </a:p>
          <a:p>
            <a:pPr>
              <a:spcBef>
                <a:spcPts val="0"/>
              </a:spcBef>
              <a:spcAft>
                <a:spcPts val="0"/>
              </a:spcAft>
            </a:pPr>
            <a:r>
              <a:rPr lang="en-US" sz="1900" b="1" dirty="0"/>
              <a:t>Causes – </a:t>
            </a:r>
            <a:r>
              <a:rPr lang="en-US" sz="1900" dirty="0"/>
              <a:t>The significant delays are because DOT: </a:t>
            </a:r>
          </a:p>
          <a:p>
            <a:pPr>
              <a:spcBef>
                <a:spcPts val="0"/>
              </a:spcBef>
              <a:spcAft>
                <a:spcPts val="0"/>
              </a:spcAft>
            </a:pPr>
            <a:endParaRPr lang="en-US" sz="1900" dirty="0"/>
          </a:p>
          <a:p>
            <a:pPr marL="285750" indent="-285750">
              <a:spcBef>
                <a:spcPts val="0"/>
              </a:spcBef>
              <a:spcAft>
                <a:spcPts val="0"/>
              </a:spcAft>
              <a:buFont typeface="Arial" panose="020B0604020202020204" pitchFamily="34" charset="0"/>
              <a:buChar char="•"/>
            </a:pPr>
            <a:r>
              <a:rPr lang="en-US" sz="1900" dirty="0"/>
              <a:t>Does not have established timeframes to complete one key task to the other</a:t>
            </a:r>
          </a:p>
          <a:p>
            <a:pPr>
              <a:spcBef>
                <a:spcPts val="0"/>
              </a:spcBef>
              <a:spcAft>
                <a:spcPts val="0"/>
              </a:spcAft>
            </a:pPr>
            <a:endParaRPr lang="en-US" sz="1900" dirty="0"/>
          </a:p>
          <a:p>
            <a:pPr marL="285750" indent="-285750">
              <a:spcBef>
                <a:spcPts val="0"/>
              </a:spcBef>
              <a:spcAft>
                <a:spcPts val="0"/>
              </a:spcAft>
              <a:buFont typeface="Arial" panose="020B0604020202020204" pitchFamily="34" charset="0"/>
              <a:buChar char="•"/>
            </a:pPr>
            <a:r>
              <a:rPr lang="en-US" sz="1900" dirty="0"/>
              <a:t>Does not task a division such as Contract Administration to track and monitor key tasks to be completed within the established time frame</a:t>
            </a:r>
          </a:p>
        </p:txBody>
      </p:sp>
    </p:spTree>
    <p:extLst>
      <p:ext uri="{BB962C8B-B14F-4D97-AF65-F5344CB8AC3E}">
        <p14:creationId xmlns:p14="http://schemas.microsoft.com/office/powerpoint/2010/main" val="362160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5753" y="942870"/>
            <a:ext cx="9332429" cy="969820"/>
          </a:xfrm>
        </p:spPr>
        <p:txBody>
          <a:bodyPr>
            <a:normAutofit/>
          </a:bodyPr>
          <a:lstStyle/>
          <a:p>
            <a:r>
              <a:rPr lang="en-US" b="1" dirty="0">
                <a:latin typeface="+mn-lt"/>
              </a:rPr>
              <a:t>Finding (Continued…) </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375793" y="1912690"/>
            <a:ext cx="9152389" cy="3767547"/>
          </a:xfrm>
        </p:spPr>
        <p:txBody>
          <a:bodyPr vert="horz" lIns="0" tIns="45720" rIns="0" bIns="45720" rtlCol="0" anchor="t">
            <a:normAutofit/>
          </a:bodyPr>
          <a:lstStyle/>
          <a:p>
            <a:pPr algn="just" fontAlgn="base">
              <a:lnSpc>
                <a:spcPct val="110000"/>
              </a:lnSpc>
              <a:spcBef>
                <a:spcPts val="500"/>
              </a:spcBef>
              <a:spcAft>
                <a:spcPts val="0"/>
              </a:spcAft>
            </a:pPr>
            <a:r>
              <a:rPr lang="en-US" sz="1900" b="1" dirty="0">
                <a:cs typeface="Arial"/>
              </a:rPr>
              <a:t>Recommendation - </a:t>
            </a:r>
            <a:r>
              <a:rPr lang="en-US" sz="1900" dirty="0">
                <a:cs typeface="Arial"/>
              </a:rPr>
              <a:t>We recommend the Director of DOT </a:t>
            </a:r>
            <a:r>
              <a:rPr lang="en-US" sz="1900" dirty="0"/>
              <a:t>establish policies and procedures to</a:t>
            </a:r>
            <a:r>
              <a:rPr lang="en-US" sz="1900" dirty="0">
                <a:cs typeface="Arial"/>
              </a:rPr>
              <a:t>:</a:t>
            </a:r>
          </a:p>
          <a:p>
            <a:pPr marL="342900" indent="-342900" algn="just">
              <a:lnSpc>
                <a:spcPct val="110000"/>
              </a:lnSpc>
              <a:spcBef>
                <a:spcPts val="500"/>
              </a:spcBef>
              <a:spcAft>
                <a:spcPts val="0"/>
              </a:spcAft>
              <a:buFont typeface="Arial" panose="020B0604020202020204" pitchFamily="34" charset="0"/>
              <a:buChar char="•"/>
            </a:pPr>
            <a:endParaRPr lang="en-US" sz="1900" dirty="0">
              <a:cs typeface="Arial"/>
            </a:endParaRPr>
          </a:p>
          <a:p>
            <a:pPr marL="342900" indent="-342900" algn="just">
              <a:lnSpc>
                <a:spcPct val="110000"/>
              </a:lnSpc>
              <a:spcBef>
                <a:spcPts val="500"/>
              </a:spcBef>
              <a:spcAft>
                <a:spcPts val="0"/>
              </a:spcAft>
              <a:buFont typeface="Arial" panose="020B0604020202020204" pitchFamily="34" charset="0"/>
              <a:buChar char="•"/>
            </a:pPr>
            <a:r>
              <a:rPr lang="en-US" sz="1900" dirty="0"/>
              <a:t>Establish timeframes to complete one key task to another</a:t>
            </a:r>
          </a:p>
          <a:p>
            <a:pPr marL="342900" indent="-342900" algn="just">
              <a:lnSpc>
                <a:spcPct val="110000"/>
              </a:lnSpc>
              <a:spcBef>
                <a:spcPts val="500"/>
              </a:spcBef>
              <a:spcAft>
                <a:spcPts val="0"/>
              </a:spcAft>
              <a:buFont typeface="Arial" panose="020B0604020202020204" pitchFamily="34" charset="0"/>
              <a:buChar char="•"/>
            </a:pPr>
            <a:endParaRPr lang="en-US" sz="1900" dirty="0"/>
          </a:p>
          <a:p>
            <a:pPr marL="342900" indent="-342900" algn="just">
              <a:lnSpc>
                <a:spcPct val="110000"/>
              </a:lnSpc>
              <a:spcBef>
                <a:spcPts val="500"/>
              </a:spcBef>
              <a:spcAft>
                <a:spcPts val="0"/>
              </a:spcAft>
              <a:buFont typeface="Arial" panose="020B0604020202020204" pitchFamily="34" charset="0"/>
              <a:buChar char="•"/>
            </a:pPr>
            <a:r>
              <a:rPr lang="en-US" sz="1900" dirty="0"/>
              <a:t>Grant authority to Contract Administration to track and monitor key tasks are completed within the established timeframes</a:t>
            </a:r>
          </a:p>
          <a:p>
            <a:pPr marL="342900" indent="-342900" algn="just">
              <a:lnSpc>
                <a:spcPct val="110000"/>
              </a:lnSpc>
              <a:spcBef>
                <a:spcPts val="500"/>
              </a:spcBef>
              <a:spcAft>
                <a:spcPts val="0"/>
              </a:spcAft>
              <a:buFont typeface="Arial" panose="020B0604020202020204" pitchFamily="34" charset="0"/>
              <a:buChar char="•"/>
            </a:pPr>
            <a:endParaRPr lang="en-US" sz="1900" dirty="0"/>
          </a:p>
          <a:p>
            <a:pPr marL="342900" indent="-342900" algn="just">
              <a:lnSpc>
                <a:spcPct val="110000"/>
              </a:lnSpc>
              <a:spcBef>
                <a:spcPts val="500"/>
              </a:spcBef>
              <a:spcAft>
                <a:spcPts val="0"/>
              </a:spcAft>
              <a:buFont typeface="Arial" panose="020B0604020202020204" pitchFamily="34" charset="0"/>
              <a:buChar char="•"/>
            </a:pPr>
            <a:r>
              <a:rPr lang="en-US" sz="1900" dirty="0"/>
              <a:t>Maintain documentation to track and monitor the key dates.</a:t>
            </a:r>
            <a:endParaRPr lang="en-US" sz="1900" dirty="0">
              <a:cs typeface="Arial"/>
            </a:endParaRPr>
          </a:p>
          <a:p>
            <a:pPr algn="just">
              <a:lnSpc>
                <a:spcPct val="110000"/>
              </a:lnSpc>
              <a:spcBef>
                <a:spcPts val="500"/>
              </a:spcBef>
              <a:spcAft>
                <a:spcPts val="0"/>
              </a:spcAft>
            </a:pPr>
            <a:endParaRPr lang="en-US" sz="1900" dirty="0"/>
          </a:p>
        </p:txBody>
      </p:sp>
      <p:sp>
        <p:nvSpPr>
          <p:cNvPr id="4" name="Slide Number Placeholder 3">
            <a:extLst>
              <a:ext uri="{FF2B5EF4-FFF2-40B4-BE49-F238E27FC236}">
                <a16:creationId xmlns:a16="http://schemas.microsoft.com/office/drawing/2014/main" id="{B83E4E6F-34B8-44C8-A4B1-6C07F4104552}"/>
              </a:ext>
            </a:extLst>
          </p:cNvPr>
          <p:cNvSpPr>
            <a:spLocks noGrp="1"/>
          </p:cNvSpPr>
          <p:nvPr>
            <p:ph type="sldNum" sz="quarter" idx="12"/>
          </p:nvPr>
        </p:nvSpPr>
        <p:spPr/>
        <p:txBody>
          <a:bodyPr/>
          <a:lstStyle/>
          <a:p>
            <a:fld id="{3A98EE3D-8CD1-4C3F-BD1C-C98C9596463C}" type="slidenum">
              <a:rPr lang="en-US" noProof="0" smtClean="0"/>
              <a:t>8</a:t>
            </a:fld>
            <a:endParaRPr lang="en-US" noProof="0" dirty="0"/>
          </a:p>
        </p:txBody>
      </p:sp>
    </p:spTree>
    <p:extLst>
      <p:ext uri="{BB962C8B-B14F-4D97-AF65-F5344CB8AC3E}">
        <p14:creationId xmlns:p14="http://schemas.microsoft.com/office/powerpoint/2010/main" val="56312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8418" y="734642"/>
            <a:ext cx="9332429" cy="969820"/>
          </a:xfrm>
        </p:spPr>
        <p:txBody>
          <a:bodyPr/>
          <a:lstStyle/>
          <a:p>
            <a:r>
              <a:rPr lang="en-US" b="1" dirty="0">
                <a:latin typeface="+mn-lt"/>
              </a:rPr>
              <a:t>Implementation Status of Prior Findings</a:t>
            </a:r>
          </a:p>
        </p:txBody>
      </p:sp>
      <p:graphicFrame>
        <p:nvGraphicFramePr>
          <p:cNvPr id="3" name="Table 3">
            <a:extLst>
              <a:ext uri="{FF2B5EF4-FFF2-40B4-BE49-F238E27FC236}">
                <a16:creationId xmlns:a16="http://schemas.microsoft.com/office/drawing/2014/main" id="{0DEE7693-D5CF-2126-0159-B3924364EC28}"/>
              </a:ext>
            </a:extLst>
          </p:cNvPr>
          <p:cNvGraphicFramePr>
            <a:graphicFrameLocks noGrp="1"/>
          </p:cNvGraphicFramePr>
          <p:nvPr>
            <p:ph sz="half" idx="2"/>
            <p:extLst>
              <p:ext uri="{D42A27DB-BD31-4B8C-83A1-F6EECF244321}">
                <p14:modId xmlns:p14="http://schemas.microsoft.com/office/powerpoint/2010/main" val="1595036172"/>
              </p:ext>
            </p:extLst>
          </p:nvPr>
        </p:nvGraphicFramePr>
        <p:xfrm>
          <a:off x="1358780" y="1704464"/>
          <a:ext cx="9634801" cy="3748513"/>
        </p:xfrm>
        <a:graphic>
          <a:graphicData uri="http://schemas.openxmlformats.org/drawingml/2006/table">
            <a:tbl>
              <a:tblPr firstRow="1" bandRow="1">
                <a:tableStyleId>{93296810-A885-4BE3-A3E7-6D5BEEA58F35}</a:tableStyleId>
              </a:tblPr>
              <a:tblGrid>
                <a:gridCol w="1140080">
                  <a:extLst>
                    <a:ext uri="{9D8B030D-6E8A-4147-A177-3AD203B41FA5}">
                      <a16:colId xmlns:a16="http://schemas.microsoft.com/office/drawing/2014/main" val="1967484331"/>
                    </a:ext>
                  </a:extLst>
                </a:gridCol>
                <a:gridCol w="2906174">
                  <a:extLst>
                    <a:ext uri="{9D8B030D-6E8A-4147-A177-3AD203B41FA5}">
                      <a16:colId xmlns:a16="http://schemas.microsoft.com/office/drawing/2014/main" val="2205428650"/>
                    </a:ext>
                  </a:extLst>
                </a:gridCol>
                <a:gridCol w="3186604">
                  <a:extLst>
                    <a:ext uri="{9D8B030D-6E8A-4147-A177-3AD203B41FA5}">
                      <a16:colId xmlns:a16="http://schemas.microsoft.com/office/drawing/2014/main" val="1989455292"/>
                    </a:ext>
                  </a:extLst>
                </a:gridCol>
                <a:gridCol w="2401943">
                  <a:extLst>
                    <a:ext uri="{9D8B030D-6E8A-4147-A177-3AD203B41FA5}">
                      <a16:colId xmlns:a16="http://schemas.microsoft.com/office/drawing/2014/main" val="1718502330"/>
                    </a:ext>
                  </a:extLst>
                </a:gridCol>
              </a:tblGrid>
              <a:tr h="906761">
                <a:tc>
                  <a:txBody>
                    <a:bodyPr/>
                    <a:lstStyle/>
                    <a:p>
                      <a:r>
                        <a:rPr lang="en-US" dirty="0"/>
                        <a:t>No. of Findings</a:t>
                      </a:r>
                    </a:p>
                  </a:txBody>
                  <a:tcPr/>
                </a:tc>
                <a:tc>
                  <a:txBody>
                    <a:bodyPr/>
                    <a:lstStyle/>
                    <a:p>
                      <a:r>
                        <a:rPr lang="en-US" dirty="0"/>
                        <a:t>SERVICE</a:t>
                      </a:r>
                    </a:p>
                  </a:txBody>
                  <a:tcPr/>
                </a:tc>
                <a:tc>
                  <a:txBody>
                    <a:bodyPr/>
                    <a:lstStyle/>
                    <a:p>
                      <a:r>
                        <a:rPr lang="en-US" dirty="0"/>
                        <a:t>PERFORMANCE MEASURE</a:t>
                      </a:r>
                    </a:p>
                  </a:txBody>
                  <a:tcPr/>
                </a:tc>
                <a:tc>
                  <a:txBody>
                    <a:bodyPr/>
                    <a:lstStyle/>
                    <a:p>
                      <a:r>
                        <a:rPr lang="en-US" dirty="0"/>
                        <a:t>IMPLEMENTATION STATUS</a:t>
                      </a:r>
                    </a:p>
                  </a:txBody>
                  <a:tcPr/>
                </a:tc>
                <a:extLst>
                  <a:ext uri="{0D108BD9-81ED-4DB2-BD59-A6C34878D82A}">
                    <a16:rowId xmlns:a16="http://schemas.microsoft.com/office/drawing/2014/main" val="3964443869"/>
                  </a:ext>
                </a:extLst>
              </a:tr>
              <a:tr h="946097">
                <a:tc>
                  <a:txBody>
                    <a:bodyPr/>
                    <a:lstStyle/>
                    <a:p>
                      <a:r>
                        <a:rPr lang="en-US" b="0" dirty="0"/>
                        <a:t>2</a:t>
                      </a:r>
                    </a:p>
                  </a:txBody>
                  <a:tcPr/>
                </a:tc>
                <a:tc>
                  <a:txBody>
                    <a:bodyPr/>
                    <a:lstStyle/>
                    <a:p>
                      <a:r>
                        <a:rPr lang="en-US" b="0" dirty="0"/>
                        <a:t>683 - Street Management</a:t>
                      </a:r>
                    </a:p>
                  </a:txBody>
                  <a:tcPr/>
                </a:tc>
                <a:tc>
                  <a:txBody>
                    <a:bodyPr/>
                    <a:lstStyle/>
                    <a:p>
                      <a:r>
                        <a:rPr lang="en-US" dirty="0"/>
                        <a:t>% of potholes repaired within 48 hours of reporting</a:t>
                      </a:r>
                    </a:p>
                  </a:txBody>
                  <a:tcPr/>
                </a:tc>
                <a:tc>
                  <a:txBody>
                    <a:bodyPr/>
                    <a:lstStyle/>
                    <a:p>
                      <a:r>
                        <a:rPr lang="en-US" dirty="0"/>
                        <a:t>Implemented</a:t>
                      </a:r>
                    </a:p>
                  </a:txBody>
                  <a:tcPr/>
                </a:tc>
                <a:extLst>
                  <a:ext uri="{0D108BD9-81ED-4DB2-BD59-A6C34878D82A}">
                    <a16:rowId xmlns:a16="http://schemas.microsoft.com/office/drawing/2014/main" val="1927590370"/>
                  </a:ext>
                </a:extLst>
              </a:tr>
              <a:tr h="641662">
                <a:tc>
                  <a:txBody>
                    <a:bodyPr/>
                    <a:lstStyle/>
                    <a:p>
                      <a:r>
                        <a:rPr lang="en-US" b="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683 - Street Management</a:t>
                      </a:r>
                    </a:p>
                    <a:p>
                      <a:endParaRPr lang="en-US" b="0" dirty="0"/>
                    </a:p>
                  </a:txBody>
                  <a:tcPr/>
                </a:tc>
                <a:tc>
                  <a:txBody>
                    <a:bodyPr/>
                    <a:lstStyle/>
                    <a:p>
                      <a:r>
                        <a:rPr lang="en-US" sz="1800" kern="1200" dirty="0">
                          <a:solidFill>
                            <a:schemeClr val="dk1"/>
                          </a:solidFill>
                          <a:effectLst/>
                          <a:latin typeface="+mn-lt"/>
                          <a:ea typeface="+mn-ea"/>
                          <a:cs typeface="+mn-cs"/>
                        </a:rPr>
                        <a:t>Cost of Lane Per Mile Resurfaced by Internal Crews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Implemented</a:t>
                      </a:r>
                    </a:p>
                    <a:p>
                      <a:endParaRPr lang="en-US" dirty="0"/>
                    </a:p>
                  </a:txBody>
                  <a:tcPr/>
                </a:tc>
                <a:extLst>
                  <a:ext uri="{0D108BD9-81ED-4DB2-BD59-A6C34878D82A}">
                    <a16:rowId xmlns:a16="http://schemas.microsoft.com/office/drawing/2014/main" val="1228156433"/>
                  </a:ext>
                </a:extLst>
              </a:tr>
              <a:tr h="981255">
                <a:tc>
                  <a:txBody>
                    <a:bodyPr/>
                    <a:lstStyle/>
                    <a:p>
                      <a:r>
                        <a:rPr lang="en-US" b="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693 - Parking Enforcement</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of Citations issued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Implemented</a:t>
                      </a:r>
                    </a:p>
                    <a:p>
                      <a:endParaRPr lang="en-US" dirty="0"/>
                    </a:p>
                  </a:txBody>
                  <a:tcPr/>
                </a:tc>
                <a:extLst>
                  <a:ext uri="{0D108BD9-81ED-4DB2-BD59-A6C34878D82A}">
                    <a16:rowId xmlns:a16="http://schemas.microsoft.com/office/drawing/2014/main" val="1173104734"/>
                  </a:ext>
                </a:extLst>
              </a:tr>
            </a:tbl>
          </a:graphicData>
        </a:graphic>
      </p:graphicFrame>
      <p:sp>
        <p:nvSpPr>
          <p:cNvPr id="2" name="Slide Number Placeholder 1">
            <a:extLst>
              <a:ext uri="{FF2B5EF4-FFF2-40B4-BE49-F238E27FC236}">
                <a16:creationId xmlns:a16="http://schemas.microsoft.com/office/drawing/2014/main" id="{365582F8-2604-4094-A05E-85D9189A96D2}"/>
              </a:ext>
            </a:extLst>
          </p:cNvPr>
          <p:cNvSpPr>
            <a:spLocks noGrp="1"/>
          </p:cNvSpPr>
          <p:nvPr>
            <p:ph type="sldNum" sz="quarter" idx="12"/>
          </p:nvPr>
        </p:nvSpPr>
        <p:spPr/>
        <p:txBody>
          <a:bodyPr/>
          <a:lstStyle/>
          <a:p>
            <a:fld id="{3A98EE3D-8CD1-4C3F-BD1C-C98C9596463C}" type="slidenum">
              <a:rPr lang="en-US" noProof="0" smtClean="0"/>
              <a:t>9</a:t>
            </a:fld>
            <a:endParaRPr lang="en-US" noProof="0" dirty="0"/>
          </a:p>
        </p:txBody>
      </p:sp>
    </p:spTree>
    <p:extLst>
      <p:ext uri="{BB962C8B-B14F-4D97-AF65-F5344CB8AC3E}">
        <p14:creationId xmlns:p14="http://schemas.microsoft.com/office/powerpoint/2010/main" val="249599399"/>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omp">
      <a:majorFont>
        <a:latin typeface="Libre Baskerville"/>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2D1003F3C76A41B6260712ED89DA85" ma:contentTypeVersion="14" ma:contentTypeDescription="Create a new document." ma:contentTypeScope="" ma:versionID="428fb42429a84a3b760c036835887265">
  <xsd:schema xmlns:xsd="http://www.w3.org/2001/XMLSchema" xmlns:xs="http://www.w3.org/2001/XMLSchema" xmlns:p="http://schemas.microsoft.com/office/2006/metadata/properties" xmlns:ns3="7e09b40b-da01-429d-a158-eedc78475e78" xmlns:ns4="18697d9a-01f9-4880-9c6d-de749211eff8" targetNamespace="http://schemas.microsoft.com/office/2006/metadata/properties" ma:root="true" ma:fieldsID="e95841ad923ed773a633fdf7c9c015ea" ns3:_="" ns4:_="">
    <xsd:import namespace="7e09b40b-da01-429d-a158-eedc78475e78"/>
    <xsd:import namespace="18697d9a-01f9-4880-9c6d-de749211ef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9b40b-da01-429d-a158-eedc7847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697d9a-01f9-4880-9c6d-de749211ef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e09b40b-da01-429d-a158-eedc78475e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3CB16-139E-4C1B-B0F6-925F0F1D1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09b40b-da01-429d-a158-eedc78475e78"/>
    <ds:schemaRef ds:uri="18697d9a-01f9-4880-9c6d-de749211e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AF7B5-E40C-46BE-9C83-DA251FCAE61E}">
  <ds:schemaRefs>
    <ds:schemaRef ds:uri="http://www.w3.org/XML/1998/namespace"/>
    <ds:schemaRef ds:uri="http://purl.org/dc/terms/"/>
    <ds:schemaRef ds:uri="http://purl.org/dc/elements/1.1/"/>
    <ds:schemaRef ds:uri="http://schemas.microsoft.com/office/2006/metadata/properties"/>
    <ds:schemaRef ds:uri="7e09b40b-da01-429d-a158-eedc78475e78"/>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18697d9a-01f9-4880-9c6d-de749211eff8"/>
  </ds:schemaRefs>
</ds:datastoreItem>
</file>

<file path=customXml/itemProps3.xml><?xml version="1.0" encoding="utf-8"?>
<ds:datastoreItem xmlns:ds="http://schemas.openxmlformats.org/officeDocument/2006/customXml" ds:itemID="{5029FA76-0C86-4BF1-99F1-A3115FBFFA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599</Words>
  <Application>Microsoft Office PowerPoint</Application>
  <PresentationFormat>Widescreen</PresentationFormat>
  <Paragraphs>108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Helvetica Neue Medium</vt:lpstr>
      <vt:lpstr>Libre Baskerville</vt:lpstr>
      <vt:lpstr>Yu Mincho</vt:lpstr>
      <vt:lpstr>RetrospectVTI</vt:lpstr>
      <vt:lpstr>Biennial Performance Audit of the  Department of TRANSPORTATION</vt:lpstr>
      <vt:lpstr>OUTLINE</vt:lpstr>
      <vt:lpstr>Audit Objectives, Scope, and Methodology </vt:lpstr>
      <vt:lpstr>Audit Methodologies </vt:lpstr>
      <vt:lpstr>Finding</vt:lpstr>
      <vt:lpstr>Finding (Continued…) </vt:lpstr>
      <vt:lpstr>Finding (Continued…) </vt:lpstr>
      <vt:lpstr>Finding (Continued…) </vt:lpstr>
      <vt:lpstr>Implementation Status of Prior Findings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
  <cp:lastModifiedBy/>
  <cp:revision>17</cp:revision>
  <dcterms:created xsi:type="dcterms:W3CDTF">2021-03-15T13:19:09Z</dcterms:created>
  <dcterms:modified xsi:type="dcterms:W3CDTF">2023-08-02T02:28:30Z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0x010100D62D1003F3C76A41B6260712ED89DA85</vt:lpwstr>
  </property>
</Properties>
</file>